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2" r:id="rId1"/>
  </p:sldMasterIdLst>
  <p:notesMasterIdLst>
    <p:notesMasterId r:id="rId15"/>
  </p:notesMasterIdLst>
  <p:sldIdLst>
    <p:sldId id="256" r:id="rId2"/>
    <p:sldId id="261" r:id="rId3"/>
    <p:sldId id="262" r:id="rId4"/>
    <p:sldId id="270" r:id="rId5"/>
    <p:sldId id="257" r:id="rId6"/>
    <p:sldId id="263" r:id="rId7"/>
    <p:sldId id="258" r:id="rId8"/>
    <p:sldId id="260" r:id="rId9"/>
    <p:sldId id="267" r:id="rId10"/>
    <p:sldId id="268" r:id="rId11"/>
    <p:sldId id="269" r:id="rId12"/>
    <p:sldId id="264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5115"/>
  </p:normalViewPr>
  <p:slideViewPr>
    <p:cSldViewPr snapToGrid="0" snapToObjects="1">
      <p:cViewPr varScale="1">
        <p:scale>
          <a:sx n="95" d="100"/>
          <a:sy n="95" d="100"/>
        </p:scale>
        <p:origin x="12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CF1BB-48D5-6949-BF4F-16BE270B7E58}" type="datetimeFigureOut">
              <a:rPr lang="en-US" smtClean="0"/>
              <a:t>8/26/20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BCE3A-D5D2-FD42-A87A-BC177960B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10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BCE3A-D5D2-FD42-A87A-BC177960B2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57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14% of the US drug dev pipeline</a:t>
            </a:r>
          </a:p>
          <a:p>
            <a:r>
              <a:rPr lang="en-US" dirty="0"/>
              <a:t>8% of the global drug dev pipeline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BCE3A-D5D2-FD42-A87A-BC177960B2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13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84DE-B0B4-9440-A60F-F819A219FF8C}" type="datetime1">
              <a:rPr lang="en-US" smtClean="0"/>
              <a:t>8/26/20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IndustryMDCoach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08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578FF-432A-C04C-BE4E-66E2472270A4}" type="datetime1">
              <a:rPr lang="en-US" smtClean="0"/>
              <a:t>8/26/20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IndustryMDCoach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87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562A-7B21-2642-B5BE-936F7306E815}" type="datetime1">
              <a:rPr lang="en-US" smtClean="0"/>
              <a:t>8/26/20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IndustryMDCoach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617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C9BB-8568-F14F-9823-57842F3D4903}" type="datetime1">
              <a:rPr lang="en-US" smtClean="0"/>
              <a:t>8/26/20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IndustryMDCoach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344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5F9C-1183-D94B-B28A-4053C105B1E5}" type="datetime1">
              <a:rPr lang="en-US" smtClean="0"/>
              <a:t>8/26/20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IndustryMDCoach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60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AD18-6206-784F-8B30-2A1F5511F61B}" type="datetime1">
              <a:rPr lang="en-US" smtClean="0"/>
              <a:t>8/26/20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IndustryMDCoach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43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88CC-91A4-B14E-B472-95ED5641DDE3}" type="datetime1">
              <a:rPr lang="en-US" smtClean="0"/>
              <a:t>8/26/20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IndustryMDCoach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13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9B80-E7FD-BC4B-8EEA-8AD80C687E8C}" type="datetime1">
              <a:rPr lang="en-US" smtClean="0"/>
              <a:t>8/26/20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IndustryMDCoach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824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0209E-1AAF-4842-B9BB-2E2699B42973}" type="datetime1">
              <a:rPr lang="en-US" smtClean="0"/>
              <a:t>8/26/20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IndustryMDCoach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10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09E3-8F0E-4047-9844-9A25187AED09}" type="datetime1">
              <a:rPr lang="en-US" smtClean="0"/>
              <a:t>8/26/20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IndustryMDCoach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01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9504-3BC4-3244-A2FA-56910B1B210E}" type="datetime1">
              <a:rPr lang="en-US" smtClean="0"/>
              <a:t>8/26/20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IndustryMDCoach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233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185A-0AE8-2C41-85ED-1460085EC234}" type="datetime1">
              <a:rPr lang="en-US" smtClean="0"/>
              <a:t>8/26/20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IndustryMDCoach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591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BF9D-489D-BA4B-976C-3ACC5C028179}" type="datetime1">
              <a:rPr lang="en-US" smtClean="0"/>
              <a:t>8/26/20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IndustryMDCoach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623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9FD6CC50-8B7B-BF4E-A617-087C4CA5B56D}" type="datetime1">
              <a:rPr lang="en-US" smtClean="0"/>
              <a:t>8/26/20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r>
              <a:rPr lang="en-US"/>
              <a:t>© IndustryMDCoach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533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© IndustryMDCoach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95214CC-0502-3C49-83FE-679980821740}" type="datetime1">
              <a:rPr lang="en-US" smtClean="0"/>
              <a:t>8/26/20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9103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ncbeste7@gmail.com" TargetMode="External"/><Relationship Id="rId2" Type="http://schemas.openxmlformats.org/officeDocument/2006/relationships/hyperlink" Target="http://www.industrymdcoa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burio.com/who-we-are/management-team/" TargetMode="External"/><Relationship Id="rId2" Type="http://schemas.openxmlformats.org/officeDocument/2006/relationships/hyperlink" Target="https://www.linkedin.com/in/nerissa-kreher-md-mba-1387465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86053-2D4F-E442-8B6D-5C0388D161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PHYSICIAN ROLES IN PHARMA/BIOTECH INDUSTRY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2C678E-4A33-C341-8E65-F7A770501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CA83C4-7296-9F43-BA06-B7A3FB3D9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IndustryMDCoach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31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73769-F48D-8B40-868F-8F6EBEBA1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Massachusetts Biotech Scene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0C393-57B6-8D4F-8386-AC39DFE0E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20B736-5BE4-3146-81FF-606059492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901" y="2047508"/>
            <a:ext cx="8392398" cy="43633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FC3F5A-673A-3540-B894-40E93070F9B1}"/>
              </a:ext>
            </a:extLst>
          </p:cNvPr>
          <p:cNvSpPr txBox="1"/>
          <p:nvPr/>
        </p:nvSpPr>
        <p:spPr>
          <a:xfrm>
            <a:off x="7572375" y="6488668"/>
            <a:ext cx="441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Massachusetts Biotechnology Council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51693-51D6-C345-A629-E6B4F3993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IndustryMDCoach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80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618FB-907F-CF49-AD73-203B2F16B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Therapeutic Focus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265B1-2166-EF44-AFDE-4AD8CB0C2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85C221-DAAA-9643-84E8-4C7B9BD67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212" y="2106613"/>
            <a:ext cx="8016876" cy="42842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AB5EB4-9236-5D47-ACC8-C1C9F1712EF7}"/>
              </a:ext>
            </a:extLst>
          </p:cNvPr>
          <p:cNvSpPr txBox="1"/>
          <p:nvPr/>
        </p:nvSpPr>
        <p:spPr>
          <a:xfrm>
            <a:off x="7572375" y="6488668"/>
            <a:ext cx="441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Massachusetts Biotechnology Council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7CE15B-F37A-4B45-8356-7F0B01DE9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IndustryMDCoach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619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3EAFC-0FE4-8B4C-8417-F10F9EBFA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Further exploration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ED205-B27F-BA4C-9A33-438D39ED4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24" y="2579125"/>
            <a:ext cx="10554574" cy="3636511"/>
          </a:xfrm>
        </p:spPr>
        <p:txBody>
          <a:bodyPr/>
          <a:lstStyle/>
          <a:p>
            <a:r>
              <a:rPr lang="en-US" dirty="0"/>
              <a:t>Initial exploration: </a:t>
            </a:r>
            <a:r>
              <a:rPr lang="en-US" i="1" dirty="0"/>
              <a:t>is it the “</a:t>
            </a:r>
            <a:r>
              <a:rPr lang="en-US" i="1" dirty="0" err="1"/>
              <a:t>darkside</a:t>
            </a:r>
            <a:r>
              <a:rPr lang="en-US" i="1" dirty="0"/>
              <a:t>”? (NO!)</a:t>
            </a:r>
          </a:p>
          <a:p>
            <a:r>
              <a:rPr lang="en-US" dirty="0"/>
              <a:t>Pharma/biotech structures: </a:t>
            </a:r>
            <a:r>
              <a:rPr lang="en-US" i="1" dirty="0"/>
              <a:t>what is “cross-functional”??</a:t>
            </a:r>
          </a:p>
          <a:p>
            <a:r>
              <a:rPr lang="en-US" dirty="0"/>
              <a:t>Personality testing/job matching: </a:t>
            </a:r>
            <a:r>
              <a:rPr lang="en-US" i="1" dirty="0"/>
              <a:t>analytical? Detail-oriented? big-picture”?</a:t>
            </a:r>
          </a:p>
          <a:p>
            <a:r>
              <a:rPr lang="en-US" dirty="0"/>
              <a:t>Training:  what do I need to know?</a:t>
            </a:r>
          </a:p>
          <a:p>
            <a:r>
              <a:rPr lang="en-US" dirty="0"/>
              <a:t>CV/Resume review: </a:t>
            </a:r>
            <a:r>
              <a:rPr lang="en-US" i="1" dirty="0"/>
              <a:t>it’s different than an academic CV!</a:t>
            </a:r>
          </a:p>
          <a:p>
            <a:r>
              <a:rPr lang="en-US" dirty="0"/>
              <a:t>Networking:  </a:t>
            </a:r>
            <a:r>
              <a:rPr lang="en-US" i="1" dirty="0"/>
              <a:t>Critical!</a:t>
            </a:r>
          </a:p>
          <a:p>
            <a:pPr lvl="1"/>
            <a:r>
              <a:rPr lang="en-US" dirty="0"/>
              <a:t>Recruiters</a:t>
            </a:r>
          </a:p>
          <a:p>
            <a:pPr lvl="1"/>
            <a:r>
              <a:rPr lang="en-US" dirty="0"/>
              <a:t>Other industry MDs (various roles/experiences)</a:t>
            </a:r>
          </a:p>
          <a:p>
            <a:r>
              <a:rPr lang="en-US" dirty="0"/>
              <a:t>Salary/Benefits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DCC2D0-0CBA-584B-B1BE-23724EFE7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IndustryMDCoach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023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90796-EF29-1C4F-AB0A-D99F1BD7E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IndustryMDCoach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CE7DB-C6EC-0C45-BCE0-8277F9534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www.industryMDCoach.com</a:t>
            </a:r>
            <a:endParaRPr lang="en-US" dirty="0"/>
          </a:p>
          <a:p>
            <a:r>
              <a:rPr lang="en-US" dirty="0">
                <a:hlinkClick r:id="rId3"/>
              </a:rPr>
              <a:t>ncbeste7@gmail.com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7A1918-4524-CD41-BF55-3881698A6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IndustryMDCoach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935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3B901-2264-1148-A8DA-51F9DAE16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Nerissa C. Kreher, MD, MSc, MBA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E0566-6F01-6646-9E03-3DF037B17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612580"/>
            <a:ext cx="10554574" cy="363651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Pediatric endocrinologist </a:t>
            </a:r>
          </a:p>
          <a:p>
            <a:pPr lvl="1"/>
            <a:r>
              <a:rPr lang="en-US" dirty="0"/>
              <a:t>Pediatrics – Riley Hospital for Children (Indianapolis, IN)</a:t>
            </a:r>
          </a:p>
          <a:p>
            <a:pPr lvl="1"/>
            <a:r>
              <a:rPr lang="en-US" dirty="0"/>
              <a:t>Pediatric Endocrinology  - Riley Hospital for Children (Indianapolis, IN)</a:t>
            </a:r>
          </a:p>
          <a:p>
            <a:pPr lvl="1"/>
            <a:r>
              <a:rPr lang="en-US" dirty="0"/>
              <a:t>Masters, Clinical Research during fellowship (NIH program)</a:t>
            </a:r>
          </a:p>
          <a:p>
            <a:pPr lvl="1"/>
            <a:r>
              <a:rPr lang="en-US" dirty="0"/>
              <a:t>Masters of Business Administration, Northeastern University</a:t>
            </a:r>
            <a:r>
              <a:rPr lang="en-US" i="1" dirty="0"/>
              <a:t> (a company paid for this!!)</a:t>
            </a:r>
          </a:p>
          <a:p>
            <a:r>
              <a:rPr lang="en-US" dirty="0"/>
              <a:t>15 years in biotech/pharma</a:t>
            </a:r>
          </a:p>
          <a:p>
            <a:r>
              <a:rPr lang="en-US" dirty="0"/>
              <a:t>Chief Medical Officer </a:t>
            </a:r>
          </a:p>
          <a:p>
            <a:pPr lvl="1"/>
            <a:r>
              <a:rPr lang="en-US" dirty="0"/>
              <a:t>Small, private biotech company launched in 2019</a:t>
            </a:r>
          </a:p>
          <a:p>
            <a:r>
              <a:rPr lang="en-US" dirty="0"/>
              <a:t>Experience in small to large biotech, private and public companies</a:t>
            </a:r>
          </a:p>
          <a:p>
            <a:r>
              <a:rPr lang="en-US" dirty="0">
                <a:hlinkClick r:id="rId2"/>
              </a:rPr>
              <a:t>https://www.linkedin.com/in/nerissa-kreher-md-mba-1387465/</a:t>
            </a:r>
            <a:endParaRPr lang="en-US" dirty="0"/>
          </a:p>
          <a:p>
            <a:r>
              <a:rPr lang="en-US" dirty="0">
                <a:hlinkClick r:id="rId3"/>
              </a:rPr>
              <a:t>https://www.tiburio.com/who-we-are/management-team/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AE087-748E-B342-82B5-0DDEFED37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IndustryMDCoach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984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9851B-B277-AB45-888A-88CBC617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My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E4EE2-B446-1342-BB7E-3C2766AE9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590277"/>
            <a:ext cx="10554574" cy="36365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Moving to Boston, MA area when my husband (now ex-husband, but friend and co-</a:t>
            </a:r>
            <a:r>
              <a:rPr lang="en-US" dirty="0" err="1"/>
              <a:t>parenter</a:t>
            </a:r>
            <a:r>
              <a:rPr lang="en-US" dirty="0"/>
              <a:t>) matched for Sports Medicine fellowship at MGH</a:t>
            </a:r>
          </a:p>
          <a:p>
            <a:r>
              <a:rPr lang="en-US" dirty="0"/>
              <a:t>Verbal agreement that a role at MGH in pediatric endocrinology would be available if we matched; specifically a Clinical Research position (80% research, 20% clinical)</a:t>
            </a:r>
          </a:p>
          <a:p>
            <a:r>
              <a:rPr lang="en-US" dirty="0"/>
              <a:t>We matched! “Oh No”… that’s what the division head said when I called to share the good news</a:t>
            </a:r>
          </a:p>
          <a:p>
            <a:r>
              <a:rPr lang="en-US" dirty="0"/>
              <a:t>Offered a clinical role – I did not want a clinical role</a:t>
            </a:r>
          </a:p>
          <a:p>
            <a:r>
              <a:rPr lang="en-US" dirty="0"/>
              <a:t>So…  I started looking for other opportunities </a:t>
            </a:r>
          </a:p>
          <a:p>
            <a:r>
              <a:rPr lang="en-US" dirty="0"/>
              <a:t>Sales representative for growth hormone was an acquaintance and I gave her my resume and …</a:t>
            </a:r>
          </a:p>
          <a:p>
            <a:r>
              <a:rPr lang="en-US" dirty="0"/>
              <a:t>Director of Medical Affairs, </a:t>
            </a:r>
            <a:r>
              <a:rPr lang="en-US" dirty="0" err="1"/>
              <a:t>Saizen</a:t>
            </a:r>
            <a:r>
              <a:rPr lang="en-US" dirty="0"/>
              <a:t>, Serono (my first role in industry and I WAS HOOKED!)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E2315F-D85A-C04B-AA19-DE6DD0B63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IndustryMDCoach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25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DC6FF-3A09-B243-9B2C-33E927DD3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My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88382-BAED-B142-9404-8960605E1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 companies</a:t>
            </a:r>
          </a:p>
          <a:p>
            <a:pPr lvl="1"/>
            <a:r>
              <a:rPr lang="en-US" dirty="0"/>
              <a:t>Small biotech (employee #3 at </a:t>
            </a:r>
            <a:r>
              <a:rPr lang="en-US" dirty="0" err="1"/>
              <a:t>Tiburio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Large biotech (Genzyme and Shire)</a:t>
            </a:r>
          </a:p>
          <a:p>
            <a:pPr lvl="1"/>
            <a:r>
              <a:rPr lang="en-US" dirty="0"/>
              <a:t>Private (</a:t>
            </a:r>
            <a:r>
              <a:rPr lang="en-US" dirty="0" err="1"/>
              <a:t>Enobia</a:t>
            </a:r>
            <a:r>
              <a:rPr lang="en-US" dirty="0"/>
              <a:t> Pharma; acquired by Alexion)</a:t>
            </a:r>
          </a:p>
          <a:p>
            <a:pPr lvl="1"/>
            <a:r>
              <a:rPr lang="en-US" dirty="0"/>
              <a:t>Public (IPO team at AVROBIO, </a:t>
            </a:r>
            <a:r>
              <a:rPr lang="en-US" dirty="0" err="1"/>
              <a:t>Zafgen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Written or significantly contributed to multiple regulatory submissions, publications, and clinical trial protocols (phase 2 – 4) </a:t>
            </a:r>
          </a:p>
          <a:p>
            <a:pPr lvl="1"/>
            <a:r>
              <a:rPr lang="en-US" dirty="0"/>
              <a:t>Traveled to Europe, Japan, China, Australia, Mexico, Canada</a:t>
            </a:r>
          </a:p>
          <a:p>
            <a:pPr lvl="1"/>
            <a:r>
              <a:rPr lang="en-US" dirty="0"/>
              <a:t>Went through a lay-off (33% of company let go after a safety signal d/</a:t>
            </a:r>
            <a:r>
              <a:rPr lang="en-US" dirty="0" err="1"/>
              <a:t>c’d</a:t>
            </a:r>
            <a:r>
              <a:rPr lang="en-US" dirty="0"/>
              <a:t> program)</a:t>
            </a:r>
          </a:p>
          <a:p>
            <a:pPr lvl="1"/>
            <a:r>
              <a:rPr lang="en-US" dirty="0"/>
              <a:t>Exits that have been learning experiences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55C20C-FA98-AD43-8053-C7A76FFF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IndustryMDCoach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004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B977E-3147-2246-BDB3-A62A9F069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Physicians in Industry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90B70-77DD-314A-9E60-C2D4068F1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Difficult to define </a:t>
            </a:r>
          </a:p>
          <a:p>
            <a:r>
              <a:rPr lang="en-US" dirty="0"/>
              <a:t>0.7% of all MDs in Germany are “pharmaceutical physicians” (n=2000)</a:t>
            </a:r>
          </a:p>
          <a:p>
            <a:r>
              <a:rPr lang="en-US" dirty="0"/>
              <a:t>Similar number in UK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3FBD6E-FD94-E846-8AAB-532B7AC22676}"/>
              </a:ext>
            </a:extLst>
          </p:cNvPr>
          <p:cNvSpPr txBox="1"/>
          <p:nvPr/>
        </p:nvSpPr>
        <p:spPr>
          <a:xfrm>
            <a:off x="6456556" y="6410812"/>
            <a:ext cx="5363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Sweiti</a:t>
            </a:r>
            <a:r>
              <a:rPr lang="en-US" dirty="0"/>
              <a:t> H et al, Drug Discovery Today, Sept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849A7-E4F5-5B4C-BB38-52CBE1CF1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IndustryMDCoach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718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AB966-522A-D141-9056-CBABBDC69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I’ve Learned in Biotech/Pharma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A9ECD-3530-1F4C-8838-E1207947D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707650"/>
            <a:ext cx="10673198" cy="448165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Learning a new language</a:t>
            </a:r>
          </a:p>
          <a:p>
            <a:pPr lvl="1"/>
            <a:r>
              <a:rPr lang="en-US" dirty="0"/>
              <a:t>In the hospital/clinic, we all speak the same language – doctors, nurses,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In pharma/biotech – many new languages to learn!</a:t>
            </a:r>
          </a:p>
          <a:p>
            <a:pPr lvl="2"/>
            <a:r>
              <a:rPr lang="en-US" sz="1200" dirty="0"/>
              <a:t>Regulatory, commercial, </a:t>
            </a:r>
            <a:r>
              <a:rPr lang="en-US" sz="1200" dirty="0" err="1"/>
              <a:t>etc</a:t>
            </a:r>
            <a:endParaRPr lang="en-US" sz="1200" dirty="0"/>
          </a:p>
          <a:p>
            <a:r>
              <a:rPr lang="en-US" dirty="0"/>
              <a:t>Decision Makers</a:t>
            </a:r>
          </a:p>
          <a:p>
            <a:pPr lvl="1"/>
            <a:r>
              <a:rPr lang="en-US" dirty="0"/>
              <a:t>It’s typically NOT you!</a:t>
            </a:r>
          </a:p>
          <a:p>
            <a:pPr lvl="1"/>
            <a:r>
              <a:rPr lang="en-US" dirty="0"/>
              <a:t>Multiple stakeholders, competing interests, politics</a:t>
            </a:r>
          </a:p>
          <a:p>
            <a:r>
              <a:rPr lang="en-US" dirty="0"/>
              <a:t>It can be FUN!</a:t>
            </a:r>
          </a:p>
          <a:p>
            <a:pPr lvl="1"/>
            <a:r>
              <a:rPr lang="en-US" dirty="0"/>
              <a:t>Travel – I’ve seen the world – Japan, Georgia (the country), Australia, Europe</a:t>
            </a:r>
          </a:p>
          <a:p>
            <a:pPr lvl="1"/>
            <a:r>
              <a:rPr lang="en-US" dirty="0"/>
              <a:t>Very interesting people, dynamic personalities</a:t>
            </a:r>
          </a:p>
          <a:p>
            <a:r>
              <a:rPr lang="en-US" dirty="0"/>
              <a:t>It can be STRESSFUL!</a:t>
            </a:r>
          </a:p>
          <a:p>
            <a:pPr lvl="1"/>
            <a:r>
              <a:rPr lang="en-US" dirty="0"/>
              <a:t>Timelines</a:t>
            </a:r>
          </a:p>
          <a:p>
            <a:pPr lvl="1"/>
            <a:r>
              <a:rPr lang="en-US" dirty="0"/>
              <a:t>Expectations</a:t>
            </a:r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pPr marL="914400" lvl="2" indent="0">
              <a:buNone/>
            </a:pPr>
            <a:endParaRPr lang="en-US" sz="1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CEF573-F68D-8741-BE81-188802740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261" y="6410812"/>
            <a:ext cx="8644320" cy="365125"/>
          </a:xfrm>
        </p:spPr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IndustryMDCoach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441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7B05F-48DC-8B4A-80F0-9B64E4CE6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Roles for MDs in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1F274-F9D8-3848-83D4-3CEE963C0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90" y="2333352"/>
            <a:ext cx="10659608" cy="420400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Medical/Scientific Affairs</a:t>
            </a:r>
          </a:p>
          <a:p>
            <a:pPr lvl="1"/>
            <a:r>
              <a:rPr lang="en-US" dirty="0"/>
              <a:t>Medical Information</a:t>
            </a:r>
          </a:p>
          <a:p>
            <a:pPr lvl="1"/>
            <a:r>
              <a:rPr lang="en-US" dirty="0"/>
              <a:t>Medical Science Liaison</a:t>
            </a:r>
          </a:p>
          <a:p>
            <a:pPr lvl="1"/>
            <a:r>
              <a:rPr lang="en-US" dirty="0"/>
              <a:t>Patient advocacy (unusual to be a MD)</a:t>
            </a:r>
          </a:p>
          <a:p>
            <a:pPr lvl="1"/>
            <a:r>
              <a:rPr lang="en-US" dirty="0"/>
              <a:t>Medical Affairs MD (Director/Sr. Director/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Pharmacovigilance</a:t>
            </a:r>
          </a:p>
          <a:p>
            <a:r>
              <a:rPr lang="en-US" dirty="0"/>
              <a:t>Research &amp; Development</a:t>
            </a:r>
          </a:p>
          <a:p>
            <a:pPr lvl="1"/>
            <a:r>
              <a:rPr lang="en-US" dirty="0"/>
              <a:t>Clinical Scientist</a:t>
            </a:r>
          </a:p>
          <a:p>
            <a:pPr lvl="1"/>
            <a:r>
              <a:rPr lang="en-US" dirty="0"/>
              <a:t>Clinical Development MD</a:t>
            </a:r>
          </a:p>
          <a:p>
            <a:r>
              <a:rPr lang="en-US" dirty="0"/>
              <a:t>Regulatory Medicine</a:t>
            </a:r>
          </a:p>
          <a:p>
            <a:r>
              <a:rPr lang="en-US" dirty="0"/>
              <a:t>Other roles that (usually) require additional experience/degrees</a:t>
            </a:r>
          </a:p>
          <a:p>
            <a:pPr lvl="1"/>
            <a:r>
              <a:rPr lang="en-US" dirty="0"/>
              <a:t>Commercial (Product manager)</a:t>
            </a:r>
          </a:p>
          <a:p>
            <a:pPr lvl="1"/>
            <a:r>
              <a:rPr lang="en-US" dirty="0"/>
              <a:t>Business development</a:t>
            </a:r>
          </a:p>
          <a:p>
            <a:pPr lvl="1"/>
            <a:r>
              <a:rPr lang="en-US" dirty="0"/>
              <a:t>HEOR (Health Economics and Outcomes Research)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BF26FB-657D-F04F-9D71-91BE89977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010" y="6354798"/>
            <a:ext cx="8644320" cy="365125"/>
          </a:xfrm>
        </p:spPr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IndustryMDCoach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54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C2432-FF30-1D49-8298-17F5A3152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Key Differences b/w clinical care and biotech/pharma roles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99199A8-7127-C642-B638-DA37384C6C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5899975"/>
              </p:ext>
            </p:extLst>
          </p:nvPr>
        </p:nvGraphicFramePr>
        <p:xfrm>
          <a:off x="810000" y="2501900"/>
          <a:ext cx="10553700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6850">
                  <a:extLst>
                    <a:ext uri="{9D8B030D-6E8A-4147-A177-3AD203B41FA5}">
                      <a16:colId xmlns:a16="http://schemas.microsoft.com/office/drawing/2014/main" val="745811177"/>
                    </a:ext>
                  </a:extLst>
                </a:gridCol>
                <a:gridCol w="5276850">
                  <a:extLst>
                    <a:ext uri="{9D8B030D-6E8A-4147-A177-3AD203B41FA5}">
                      <a16:colId xmlns:a16="http://schemas.microsoft.com/office/drawing/2014/main" val="2090231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Clinical Roles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Biotech/Pharma Roles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815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MD is usually the final decision maker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Unlikely to be final decision maker (multiple stakeholders have input)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692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Individual patients to care for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“caring” for groups of patients (with a specific diagnosis perhaps)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428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Little cross-functional team work outside clinical care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Most work is cross-functional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223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Day is highly structured with little control (? Increasing with seniority?)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Day may be highly structured but with more control (increasing with seniority)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198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Budget management - unlikely a key consideration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Budget management – key consideration regardless of role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355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Grants/publications are key indicators of success; funding pressures may be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Key performance indicators differ depending on role; no funding pressures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703880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CBE358-E617-DB44-BFD2-AF04C5E4A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IndustryMDCoach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023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99EBA-ED23-EA4C-80E6-79E2A74C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Boston Biotech Hub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D557C2-EF81-C744-AA43-7B38E9E168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9193" y="2165957"/>
            <a:ext cx="8532805" cy="42448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C155CB-E042-C84F-844C-786DC35469CA}"/>
              </a:ext>
            </a:extLst>
          </p:cNvPr>
          <p:cNvSpPr txBox="1"/>
          <p:nvPr/>
        </p:nvSpPr>
        <p:spPr>
          <a:xfrm>
            <a:off x="7572375" y="6488668"/>
            <a:ext cx="441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Massachusetts Biotechnology Council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BD5FF-9D9B-1041-880C-F22A60C2B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IndustryMDCoach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5936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14">
      <a:dk1>
        <a:srgbClr val="FF7D78"/>
      </a:dk1>
      <a:lt1>
        <a:srgbClr val="FFFFFF"/>
      </a:lt1>
      <a:dk2>
        <a:srgbClr val="212121"/>
      </a:dk2>
      <a:lt2>
        <a:srgbClr val="636363"/>
      </a:lt2>
      <a:accent1>
        <a:srgbClr val="FEE7D5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{3446CBE4-69C3-BC40-8930-08B13DC3E96E}tf10001121</Template>
  <TotalTime>4232</TotalTime>
  <Words>835</Words>
  <Application>Microsoft Macintosh PowerPoint</Application>
  <PresentationFormat>Widescreen</PresentationFormat>
  <Paragraphs>118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Century Gothic</vt:lpstr>
      <vt:lpstr>Wingdings 2</vt:lpstr>
      <vt:lpstr>Quotable</vt:lpstr>
      <vt:lpstr>PHYSICIAN ROLES IN PHARMA/BIOTECH INDUSTRY</vt:lpstr>
      <vt:lpstr>Nerissa C. Kreher, MD, MSc, MBA</vt:lpstr>
      <vt:lpstr>My Story</vt:lpstr>
      <vt:lpstr>My Story</vt:lpstr>
      <vt:lpstr>Physicians in Industry Statistics</vt:lpstr>
      <vt:lpstr>What I’ve Learned in Biotech/Pharma</vt:lpstr>
      <vt:lpstr>Roles for MDs in Industry</vt:lpstr>
      <vt:lpstr>Key Differences b/w clinical care and biotech/pharma roles</vt:lpstr>
      <vt:lpstr>Boston Biotech Hub</vt:lpstr>
      <vt:lpstr>Massachusetts Biotech Scene</vt:lpstr>
      <vt:lpstr>Therapeutic Focus Areas</vt:lpstr>
      <vt:lpstr>Further exploration</vt:lpstr>
      <vt:lpstr>IndustryMDCoach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PHYSICIAN ROLES IN PHARMA/BIOTECH INDUSTRY</dc:title>
  <dc:creator>Nerissa Kreher</dc:creator>
  <cp:lastModifiedBy>Nerissa Kreher</cp:lastModifiedBy>
  <cp:revision>44</cp:revision>
  <dcterms:created xsi:type="dcterms:W3CDTF">2020-06-26T23:07:54Z</dcterms:created>
  <dcterms:modified xsi:type="dcterms:W3CDTF">2020-08-26T14:32:29Z</dcterms:modified>
</cp:coreProperties>
</file>